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Roboto Medium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RobotoMedium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edium-italic.fntdata"/><Relationship Id="rId25" Type="http://schemas.openxmlformats.org/officeDocument/2006/relationships/font" Target="fonts/RobotoMedium-bold.fntdata"/><Relationship Id="rId28" Type="http://schemas.openxmlformats.org/officeDocument/2006/relationships/font" Target="fonts/Lato-regular.fntdata"/><Relationship Id="rId27" Type="http://schemas.openxmlformats.org/officeDocument/2006/relationships/font" Target="fonts/Roboto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1eebdcc29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1eebdcc29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1a9b4cb336_0_7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1a9b4cb336_0_7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1a9b4cb336_0_7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1a9b4cb336_0_7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1a9b4cb336_0_7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1a9b4cb336_0_7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1a9b4cb336_0_7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1a9b4cb336_0_7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1a9b4cb336_0_7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1a9b4cb336_0_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1a9b4cb336_0_7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1a9b4cb336_0_7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1a9b4cb336_0_7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1a9b4cb336_0_7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1a9b4cb336_0_7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1a9b4cb336_0_7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1a9b4cb336_0_7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1a9b4cb336_0_7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1a9b4cb336_0_7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1a9b4cb336_0_7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1eebdcc29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1eebdcc29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nature.com/articles/s42256-024-00874-y" TargetMode="External"/><Relationship Id="rId4" Type="http://schemas.openxmlformats.org/officeDocument/2006/relationships/hyperlink" Target="https://arxiv.org/abs/1803.09010" TargetMode="External"/><Relationship Id="rId5" Type="http://schemas.openxmlformats.org/officeDocument/2006/relationships/hyperlink" Target="https://eur-lex.europa.eu/eli/reg/2016/679/oj" TargetMode="External"/><Relationship Id="rId6" Type="http://schemas.openxmlformats.org/officeDocument/2006/relationships/hyperlink" Target="https://www.hhs.gov/hipaa/for-professionals/privacy/index.html" TargetMode="External"/><Relationship Id="rId7" Type="http://schemas.openxmlformats.org/officeDocument/2006/relationships/hyperlink" Target="https://affective-behavior-analysis-in-the-wild.github.io/7th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682404"/>
            <a:ext cx="8222100" cy="193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Building Responsible AI: Fairness, Privacy, and Compliance in Machine Learning Datasets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Insights from Nature Machine Intelligence Study</a:t>
            </a:r>
            <a:endParaRPr b="1" sz="2400"/>
          </a:p>
        </p:txBody>
      </p:sp>
      <p:sp>
        <p:nvSpPr>
          <p:cNvPr id="87" name="Google Shape;87;p13"/>
          <p:cNvSpPr txBox="1"/>
          <p:nvPr/>
        </p:nvSpPr>
        <p:spPr>
          <a:xfrm>
            <a:off x="841600" y="3737975"/>
            <a:ext cx="1926000" cy="11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POOJA SINGH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CMPE-255,SJSU 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2"/>
          <p:cNvPicPr preferRelativeResize="0"/>
          <p:nvPr/>
        </p:nvPicPr>
        <p:blipFill rotWithShape="1">
          <a:blip r:embed="rId3">
            <a:alphaModFix/>
          </a:blip>
          <a:srcRect b="20553" l="15910" r="17825" t="38216"/>
          <a:stretch/>
        </p:blipFill>
        <p:spPr>
          <a:xfrm>
            <a:off x="1397850" y="970325"/>
            <a:ext cx="5129923" cy="1994976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2"/>
          <p:cNvSpPr txBox="1"/>
          <p:nvPr/>
        </p:nvSpPr>
        <p:spPr>
          <a:xfrm>
            <a:off x="1635325" y="95275"/>
            <a:ext cx="5191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Dataset Trends and Insights</a:t>
            </a:r>
            <a:endParaRPr sz="20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54" name="Google Shape;154;p22"/>
          <p:cNvSpPr txBox="1"/>
          <p:nvPr/>
        </p:nvSpPr>
        <p:spPr>
          <a:xfrm>
            <a:off x="909275" y="3528500"/>
            <a:ext cx="69621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Fairness scores have remained consistently low over time, as shown in FPR trends.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Web-collected datasets outperform non-web-collected datasets in overall responsibility scores.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22"/>
          <p:cNvSpPr txBox="1"/>
          <p:nvPr/>
        </p:nvSpPr>
        <p:spPr>
          <a:xfrm>
            <a:off x="1173150" y="2877825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Trends over time reveal slight improvements in privacy but consistently low fairness scores.</a:t>
            </a:r>
            <a:endParaRPr sz="1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6" name="Google Shape;156;p22"/>
          <p:cNvSpPr txBox="1"/>
          <p:nvPr/>
        </p:nvSpPr>
        <p:spPr>
          <a:xfrm>
            <a:off x="4003500" y="2877825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Web-collected datasets show higher responsibility scores compared to non-web-collected datasets.</a:t>
            </a:r>
            <a:endParaRPr sz="1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/>
          <p:nvPr>
            <p:ph idx="4294967295" type="title"/>
          </p:nvPr>
        </p:nvSpPr>
        <p:spPr>
          <a:xfrm>
            <a:off x="622450" y="152975"/>
            <a:ext cx="74178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Guidelines for Responsible Dataset Creation</a:t>
            </a:r>
            <a:endParaRPr sz="2400"/>
          </a:p>
        </p:txBody>
      </p:sp>
      <p:sp>
        <p:nvSpPr>
          <p:cNvPr id="162" name="Google Shape;162;p23"/>
          <p:cNvSpPr txBox="1"/>
          <p:nvPr>
            <p:ph idx="4294967295" type="title"/>
          </p:nvPr>
        </p:nvSpPr>
        <p:spPr>
          <a:xfrm>
            <a:off x="574950" y="1389150"/>
            <a:ext cx="7994100" cy="3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For Researchers: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Ethics review and institutional approval.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Create comprehensive datasheets documenting dataset limitations.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For Practitioners: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Use synthetic data for balancing fairness and privacy.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Provide mechanisms for user consent and data deletion.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Key Point: A systematic approach to dataset creation fosters trust and accountability. 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idx="4294967295" type="title"/>
          </p:nvPr>
        </p:nvSpPr>
        <p:spPr>
          <a:xfrm>
            <a:off x="535775" y="153100"/>
            <a:ext cx="74178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Impact and Future Directions</a:t>
            </a:r>
            <a:endParaRPr sz="2400"/>
          </a:p>
        </p:txBody>
      </p:sp>
      <p:sp>
        <p:nvSpPr>
          <p:cNvPr id="168" name="Google Shape;168;p24"/>
          <p:cNvSpPr txBox="1"/>
          <p:nvPr>
            <p:ph idx="4294967295" type="title"/>
          </p:nvPr>
        </p:nvSpPr>
        <p:spPr>
          <a:xfrm>
            <a:off x="535775" y="1480150"/>
            <a:ext cx="84339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Impact: Responsible datasets enhance ethical AI and reduce harm.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Future Work: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New tools for auditing fairness, privacy, and compliance.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Stricter enforcement of global regulations like GDPR and HIPAA.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Call to Action: Researchers and policymakers must collaborate to set standards. 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/>
          <p:nvPr>
            <p:ph idx="4294967295" type="title"/>
          </p:nvPr>
        </p:nvSpPr>
        <p:spPr>
          <a:xfrm>
            <a:off x="569125" y="146150"/>
            <a:ext cx="74178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Takeaways</a:t>
            </a:r>
            <a:endParaRPr sz="2400"/>
          </a:p>
        </p:txBody>
      </p:sp>
      <p:sp>
        <p:nvSpPr>
          <p:cNvPr id="174" name="Google Shape;174;p25"/>
          <p:cNvSpPr txBox="1"/>
          <p:nvPr>
            <p:ph idx="4294967295" type="title"/>
          </p:nvPr>
        </p:nvSpPr>
        <p:spPr>
          <a:xfrm>
            <a:off x="187750" y="1167125"/>
            <a:ext cx="3687000" cy="3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Fairness, Privacy, and Compliance Metrics: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The clusters highlight varying levels of dataset performance across the three dimensions.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Key Observation: Most datasets are clustered with low fairness and compliance scores, with privacy being the only metric showing significant variation.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Insights from Clusters: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Outliers: Datasets like UTKFace and FB Fairness stand out due to higher fairness and compliance scores.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General Trend: Web-collected datasets tend to have slightly better scores than non-web-collected ones.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5" name="Google Shape;175;p25"/>
          <p:cNvPicPr preferRelativeResize="0"/>
          <p:nvPr/>
        </p:nvPicPr>
        <p:blipFill rotWithShape="1">
          <a:blip r:embed="rId3">
            <a:alphaModFix/>
          </a:blip>
          <a:srcRect b="3577" l="13550" r="14143" t="11856"/>
          <a:stretch/>
        </p:blipFill>
        <p:spPr>
          <a:xfrm>
            <a:off x="3813550" y="1530325"/>
            <a:ext cx="5150275" cy="2924602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5"/>
          <p:cNvSpPr txBox="1"/>
          <p:nvPr/>
        </p:nvSpPr>
        <p:spPr>
          <a:xfrm>
            <a:off x="3949400" y="1006688"/>
            <a:ext cx="4743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Cluster-based analysis categorizes datasets based on their fairness, privacy, and compliance scores, revealing significant disparities and highlighting outliers like UTKFace.</a:t>
            </a:r>
            <a:endParaRPr sz="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 txBox="1"/>
          <p:nvPr>
            <p:ph idx="4294967295" type="title"/>
          </p:nvPr>
        </p:nvSpPr>
        <p:spPr>
          <a:xfrm>
            <a:off x="568975" y="526325"/>
            <a:ext cx="74178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References</a:t>
            </a:r>
            <a:endParaRPr sz="2400"/>
          </a:p>
        </p:txBody>
      </p:sp>
      <p:sp>
        <p:nvSpPr>
          <p:cNvPr id="182" name="Google Shape;182;p26"/>
          <p:cNvSpPr txBox="1"/>
          <p:nvPr>
            <p:ph idx="4294967295" type="title"/>
          </p:nvPr>
        </p:nvSpPr>
        <p:spPr>
          <a:xfrm>
            <a:off x="535775" y="1480150"/>
            <a:ext cx="84414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400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30"/>
              <a:buFont typeface="Lato"/>
              <a:buAutoNum type="arabicPeriod"/>
            </a:pPr>
            <a:r>
              <a:rPr lang="en" sz="1030">
                <a:latin typeface="Lato"/>
                <a:ea typeface="Lato"/>
                <a:cs typeface="Lato"/>
                <a:sym typeface="Lato"/>
              </a:rPr>
              <a:t>Mittal, S., Thakral, K., Singh, R., Vatsa, M., Glaser, T., Canton Ferrer, C., &amp; Hassner, T. (2024). On responsible machine learning datasets emphasizing fairness, privacy and regulatory norms. Nature Machine Intelligence. </a:t>
            </a:r>
            <a:r>
              <a:rPr lang="en" sz="103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Link to Article</a:t>
            </a:r>
            <a:endParaRPr sz="1030">
              <a:latin typeface="Lato"/>
              <a:ea typeface="Lato"/>
              <a:cs typeface="Lato"/>
              <a:sym typeface="Lato"/>
            </a:endParaRPr>
          </a:p>
          <a:p>
            <a:pPr indent="-29400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30"/>
              <a:buFont typeface="Lato"/>
              <a:buAutoNum type="arabicPeriod"/>
            </a:pPr>
            <a:r>
              <a:rPr lang="en" sz="1030">
                <a:latin typeface="Lato"/>
                <a:ea typeface="Lato"/>
                <a:cs typeface="Lato"/>
                <a:sym typeface="Lato"/>
              </a:rPr>
              <a:t>Gebru, T., Morgenstern, J., Vecchione, B., et al. (2018). Datasheets for Datasets.</a:t>
            </a:r>
            <a:r>
              <a:rPr lang="en" sz="103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 Link to Paper</a:t>
            </a:r>
            <a:endParaRPr sz="1030">
              <a:latin typeface="Lato"/>
              <a:ea typeface="Lato"/>
              <a:cs typeface="Lato"/>
              <a:sym typeface="Lato"/>
            </a:endParaRPr>
          </a:p>
          <a:p>
            <a:pPr indent="-29400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30"/>
              <a:buFont typeface="Lato"/>
              <a:buAutoNum type="arabicPeriod"/>
            </a:pPr>
            <a:r>
              <a:rPr lang="en" sz="1030">
                <a:latin typeface="Lato"/>
                <a:ea typeface="Lato"/>
                <a:cs typeface="Lato"/>
                <a:sym typeface="Lato"/>
              </a:rPr>
              <a:t>General Data Protection Regulation (GDPR). Official Journal of the European Union. </a:t>
            </a:r>
            <a:r>
              <a:rPr lang="en" sz="103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Website</a:t>
            </a:r>
            <a:endParaRPr sz="1030">
              <a:latin typeface="Lato"/>
              <a:ea typeface="Lato"/>
              <a:cs typeface="Lato"/>
              <a:sym typeface="Lato"/>
            </a:endParaRPr>
          </a:p>
          <a:p>
            <a:pPr indent="-29400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30"/>
              <a:buFont typeface="Lato"/>
              <a:buAutoNum type="arabicPeriod"/>
            </a:pPr>
            <a:r>
              <a:rPr lang="en" sz="1030">
                <a:latin typeface="Lato"/>
                <a:ea typeface="Lato"/>
                <a:cs typeface="Lato"/>
                <a:sym typeface="Lato"/>
              </a:rPr>
              <a:t>U.S. Department of Health and Human Services. HIPAA Privacy Rule. </a:t>
            </a:r>
            <a:r>
              <a:rPr lang="en" sz="103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Website</a:t>
            </a:r>
            <a:endParaRPr sz="1030">
              <a:latin typeface="Lato"/>
              <a:ea typeface="Lato"/>
              <a:cs typeface="Lato"/>
              <a:sym typeface="Lato"/>
            </a:endParaRPr>
          </a:p>
          <a:p>
            <a:pPr indent="-29400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30"/>
              <a:buFont typeface="Lato"/>
              <a:buAutoNum type="arabicPeriod"/>
            </a:pPr>
            <a:r>
              <a:rPr lang="en" sz="1030">
                <a:latin typeface="Lato"/>
                <a:ea typeface="Lato"/>
                <a:cs typeface="Lato"/>
                <a:sym typeface="Lato"/>
              </a:rPr>
              <a:t>ECCV 2024 ABAW Challenge Datasets and Metrics. </a:t>
            </a:r>
            <a:r>
              <a:rPr lang="en" sz="103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7"/>
              </a:rPr>
              <a:t>Website</a:t>
            </a:r>
            <a:endParaRPr sz="1030">
              <a:latin typeface="Lato"/>
              <a:ea typeface="Lato"/>
              <a:cs typeface="Lato"/>
              <a:sym typeface="Lato"/>
            </a:endParaRPr>
          </a:p>
          <a:p>
            <a:pPr indent="-29400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30"/>
              <a:buFont typeface="Lato"/>
              <a:buAutoNum type="arabicPeriod"/>
            </a:pPr>
            <a:r>
              <a:rPr lang="en" sz="1030">
                <a:latin typeface="Lato"/>
                <a:ea typeface="Lato"/>
                <a:cs typeface="Lato"/>
                <a:sym typeface="Lato"/>
              </a:rPr>
              <a:t>Additional datasets: UTKFace, FB Fairness, DroneSURF, CelebA, ChestX-ray8.</a:t>
            </a:r>
            <a:endParaRPr sz="103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idx="4294967295" type="title"/>
          </p:nvPr>
        </p:nvSpPr>
        <p:spPr>
          <a:xfrm>
            <a:off x="535775" y="446675"/>
            <a:ext cx="74178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Why Responsible Datasets Matter</a:t>
            </a:r>
            <a:endParaRPr sz="2400"/>
          </a:p>
        </p:txBody>
      </p:sp>
      <p:sp>
        <p:nvSpPr>
          <p:cNvPr id="93" name="Google Shape;93;p14"/>
          <p:cNvSpPr txBox="1"/>
          <p:nvPr>
            <p:ph idx="4294967295" type="title"/>
          </p:nvPr>
        </p:nvSpPr>
        <p:spPr>
          <a:xfrm>
            <a:off x="535775" y="1480150"/>
            <a:ext cx="70008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Lato"/>
                <a:ea typeface="Lato"/>
                <a:cs typeface="Lato"/>
                <a:sym typeface="Lato"/>
              </a:rPr>
              <a:t>AI systems depend on data for training, and poor datasets can lead to: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indent="-30861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ct val="100000"/>
              <a:buFont typeface="Lato"/>
              <a:buChar char="●"/>
            </a:pPr>
            <a:r>
              <a:rPr lang="en" sz="1400">
                <a:latin typeface="Lato"/>
                <a:ea typeface="Lato"/>
                <a:cs typeface="Lato"/>
                <a:sym typeface="Lato"/>
              </a:rPr>
              <a:t>Bias: Facial recognition misidentifying dark-skinned individuals.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indent="-30861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ct val="100000"/>
              <a:buFont typeface="Lato"/>
              <a:buChar char="●"/>
            </a:pPr>
            <a:r>
              <a:rPr lang="en" sz="1400">
                <a:latin typeface="Lato"/>
                <a:ea typeface="Lato"/>
                <a:cs typeface="Lato"/>
                <a:sym typeface="Lato"/>
              </a:rPr>
              <a:t>Privacy Violations: Medical datasets exposing patient information.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indent="-30861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ct val="100000"/>
              <a:buFont typeface="Lato"/>
              <a:buChar char="●"/>
            </a:pPr>
            <a:r>
              <a:rPr lang="en" sz="1400">
                <a:latin typeface="Lato"/>
                <a:ea typeface="Lato"/>
                <a:cs typeface="Lato"/>
                <a:sym typeface="Lato"/>
              </a:rPr>
              <a:t>Non-Compliance: Legal consequences under GDPR and HIPAA.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latin typeface="Lato"/>
                <a:ea typeface="Lato"/>
                <a:cs typeface="Lato"/>
                <a:sym typeface="Lato"/>
              </a:rPr>
              <a:t>Key Point: Ethical, inclusive, and compliant datasets are essential for building trustworthy AI.</a:t>
            </a:r>
            <a:endParaRPr sz="1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idx="4294967295" type="title"/>
          </p:nvPr>
        </p:nvSpPr>
        <p:spPr>
          <a:xfrm>
            <a:off x="535775" y="486500"/>
            <a:ext cx="74178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Key Dimensions of Responsibility</a:t>
            </a:r>
            <a:endParaRPr sz="2400"/>
          </a:p>
        </p:txBody>
      </p:sp>
      <p:sp>
        <p:nvSpPr>
          <p:cNvPr id="99" name="Google Shape;99;p15"/>
          <p:cNvSpPr txBox="1"/>
          <p:nvPr>
            <p:ph idx="4294967295" type="title"/>
          </p:nvPr>
        </p:nvSpPr>
        <p:spPr>
          <a:xfrm>
            <a:off x="535775" y="1626150"/>
            <a:ext cx="49395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 sz="1400">
                <a:latin typeface="Lato"/>
                <a:ea typeface="Lato"/>
                <a:cs typeface="Lato"/>
                <a:sym typeface="Lato"/>
              </a:rPr>
              <a:t>Fairness: Inclusivity and diversity in demographic representation.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 sz="1400">
                <a:latin typeface="Lato"/>
                <a:ea typeface="Lato"/>
                <a:cs typeface="Lato"/>
                <a:sym typeface="Lato"/>
              </a:rPr>
              <a:t>Privacy: Protecting sensitive data like medical conditions or personal identifiers.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 sz="1400">
                <a:latin typeface="Lato"/>
                <a:ea typeface="Lato"/>
                <a:cs typeface="Lato"/>
                <a:sym typeface="Lato"/>
              </a:rPr>
              <a:t>Regulatory Compliance: Aligning datasets with GDPR, HIPAA, and other laws.</a:t>
            </a:r>
            <a:endParaRPr sz="14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0" name="Google Shape;100;p15"/>
          <p:cNvPicPr preferRelativeResize="0"/>
          <p:nvPr/>
        </p:nvPicPr>
        <p:blipFill rotWithShape="1">
          <a:blip r:embed="rId3">
            <a:alphaModFix/>
          </a:blip>
          <a:srcRect b="0" l="29043" r="28457" t="32000"/>
          <a:stretch/>
        </p:blipFill>
        <p:spPr>
          <a:xfrm>
            <a:off x="5674450" y="1480150"/>
            <a:ext cx="3145825" cy="282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5"/>
          <p:cNvSpPr txBox="1"/>
          <p:nvPr/>
        </p:nvSpPr>
        <p:spPr>
          <a:xfrm>
            <a:off x="5501963" y="4360350"/>
            <a:ext cx="34908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5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This Venn diagram illustrates the three core dimensions—Fairness, Privacy, and Compliance—that define a Responsible ML Dataset.</a:t>
            </a:r>
            <a:endParaRPr sz="85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idx="4294967295" type="title"/>
          </p:nvPr>
        </p:nvSpPr>
        <p:spPr>
          <a:xfrm>
            <a:off x="535875" y="420150"/>
            <a:ext cx="74178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How is Fairness Measured?</a:t>
            </a:r>
            <a:endParaRPr sz="2400"/>
          </a:p>
        </p:txBody>
      </p:sp>
      <p:sp>
        <p:nvSpPr>
          <p:cNvPr id="107" name="Google Shape;107;p16"/>
          <p:cNvSpPr txBox="1"/>
          <p:nvPr>
            <p:ph idx="4294967295" type="title"/>
          </p:nvPr>
        </p:nvSpPr>
        <p:spPr>
          <a:xfrm>
            <a:off x="261550" y="1555975"/>
            <a:ext cx="42780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430">
                <a:latin typeface="Lato"/>
                <a:ea typeface="Lato"/>
                <a:cs typeface="Lato"/>
                <a:sym typeface="Lato"/>
              </a:rPr>
              <a:t>Evaluated on:</a:t>
            </a:r>
            <a:endParaRPr sz="1430">
              <a:latin typeface="Lato"/>
              <a:ea typeface="Lato"/>
              <a:cs typeface="Lato"/>
              <a:sym typeface="Lato"/>
            </a:endParaRPr>
          </a:p>
          <a:p>
            <a:pPr indent="-319405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30"/>
              <a:buFont typeface="Lato"/>
              <a:buChar char="●"/>
            </a:pPr>
            <a:r>
              <a:rPr lang="en" sz="1430">
                <a:latin typeface="Lato"/>
                <a:ea typeface="Lato"/>
                <a:cs typeface="Lato"/>
                <a:sym typeface="Lato"/>
              </a:rPr>
              <a:t>Inclusivity: Gender, ethnicity, age representation.</a:t>
            </a:r>
            <a:endParaRPr sz="1430">
              <a:latin typeface="Lato"/>
              <a:ea typeface="Lato"/>
              <a:cs typeface="Lato"/>
              <a:sym typeface="Lato"/>
            </a:endParaRPr>
          </a:p>
          <a:p>
            <a:pPr indent="-31940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30"/>
              <a:buFont typeface="Lato"/>
              <a:buChar char="●"/>
            </a:pPr>
            <a:r>
              <a:rPr lang="en" sz="1430">
                <a:latin typeface="Lato"/>
                <a:ea typeface="Lato"/>
                <a:cs typeface="Lato"/>
                <a:sym typeface="Lato"/>
              </a:rPr>
              <a:t>Diversity: Balanced demographic distribution.</a:t>
            </a:r>
            <a:endParaRPr sz="1430">
              <a:latin typeface="Lato"/>
              <a:ea typeface="Lato"/>
              <a:cs typeface="Lato"/>
              <a:sym typeface="Lato"/>
            </a:endParaRPr>
          </a:p>
          <a:p>
            <a:pPr indent="-31940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30"/>
              <a:buFont typeface="Lato"/>
              <a:buChar char="●"/>
            </a:pPr>
            <a:r>
              <a:rPr lang="en" sz="1430">
                <a:latin typeface="Lato"/>
                <a:ea typeface="Lato"/>
                <a:cs typeface="Lato"/>
                <a:sym typeface="Lato"/>
              </a:rPr>
              <a:t>Label Reliability: Quality of labels(self-reported &gt; automated).</a:t>
            </a:r>
            <a:endParaRPr sz="143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990"/>
              <a:buNone/>
            </a:pPr>
            <a:r>
              <a:rPr lang="en" sz="1430">
                <a:latin typeface="Lato"/>
                <a:ea typeface="Lato"/>
                <a:cs typeface="Lato"/>
                <a:sym typeface="Lato"/>
              </a:rPr>
              <a:t>Example: UTKFace dataset scored 2.71/5, the highest among evaluated datasets. </a:t>
            </a:r>
            <a:endParaRPr sz="143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8" name="Google Shape;108;p16"/>
          <p:cNvPicPr preferRelativeResize="0"/>
          <p:nvPr/>
        </p:nvPicPr>
        <p:blipFill rotWithShape="1">
          <a:blip r:embed="rId3">
            <a:alphaModFix/>
          </a:blip>
          <a:srcRect b="46400" l="14766" r="14914" t="8002"/>
          <a:stretch/>
        </p:blipFill>
        <p:spPr>
          <a:xfrm>
            <a:off x="4572000" y="1785300"/>
            <a:ext cx="4434099" cy="231622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 txBox="1"/>
          <p:nvPr/>
        </p:nvSpPr>
        <p:spPr>
          <a:xfrm>
            <a:off x="4579375" y="4240900"/>
            <a:ext cx="4201200" cy="5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475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This framework evaluates fairness by quantifying inclusivity, measuring diversity, and assessing the reliability of labels to ensure balanced representation.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idx="4294967295" type="title"/>
          </p:nvPr>
        </p:nvSpPr>
        <p:spPr>
          <a:xfrm>
            <a:off x="535775" y="493125"/>
            <a:ext cx="74178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Protecting Privacy in Datasets</a:t>
            </a:r>
            <a:endParaRPr sz="2400"/>
          </a:p>
        </p:txBody>
      </p:sp>
      <p:sp>
        <p:nvSpPr>
          <p:cNvPr id="115" name="Google Shape;115;p17"/>
          <p:cNvSpPr txBox="1"/>
          <p:nvPr>
            <p:ph idx="4294967295" type="title"/>
          </p:nvPr>
        </p:nvSpPr>
        <p:spPr>
          <a:xfrm>
            <a:off x="669750" y="2923500"/>
            <a:ext cx="7804500" cy="22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940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30"/>
              <a:buFont typeface="Lato"/>
              <a:buChar char="●"/>
            </a:pPr>
            <a:r>
              <a:rPr lang="en" sz="1430">
                <a:latin typeface="Lato"/>
                <a:ea typeface="Lato"/>
                <a:cs typeface="Lato"/>
                <a:sym typeface="Lato"/>
              </a:rPr>
              <a:t>Sensitive Attribute Identification:Highlights data categories like names, locations, and medical details.</a:t>
            </a:r>
            <a:endParaRPr sz="1430">
              <a:latin typeface="Lato"/>
              <a:ea typeface="Lato"/>
              <a:cs typeface="Lato"/>
              <a:sym typeface="Lato"/>
            </a:endParaRPr>
          </a:p>
          <a:p>
            <a:pPr indent="-31940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30"/>
              <a:buFont typeface="Lato"/>
              <a:buChar char="●"/>
            </a:pPr>
            <a:r>
              <a:rPr lang="en" sz="1430">
                <a:latin typeface="Lato"/>
                <a:ea typeface="Lato"/>
                <a:cs typeface="Lato"/>
                <a:sym typeface="Lato"/>
              </a:rPr>
              <a:t>Data Masking:Ensures private attributes are de-identified or anonymized.</a:t>
            </a:r>
            <a:endParaRPr sz="1430">
              <a:latin typeface="Lato"/>
              <a:ea typeface="Lato"/>
              <a:cs typeface="Lato"/>
              <a:sym typeface="Lato"/>
            </a:endParaRPr>
          </a:p>
          <a:p>
            <a:pPr indent="-31940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30"/>
              <a:buFont typeface="Lato"/>
              <a:buChar char="●"/>
            </a:pPr>
            <a:r>
              <a:rPr lang="en" sz="1430">
                <a:latin typeface="Lato"/>
                <a:ea typeface="Lato"/>
                <a:cs typeface="Lato"/>
                <a:sym typeface="Lato"/>
              </a:rPr>
              <a:t>Critical Objects:Identifies sensitive accessory information (e.g., credit cards, documents).</a:t>
            </a:r>
            <a:endParaRPr sz="143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90"/>
              <a:buNone/>
            </a:pPr>
            <a:r>
              <a:rPr lang="en" sz="1430">
                <a:latin typeface="Lato"/>
                <a:ea typeface="Lato"/>
                <a:cs typeface="Lato"/>
                <a:sym typeface="Lato"/>
              </a:rPr>
              <a:t>Example: DroneSURF dataset scored 6/6 for privacy by excluding identifiable data. </a:t>
            </a:r>
            <a:endParaRPr sz="143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990"/>
              <a:buNone/>
            </a:pPr>
            <a:r>
              <a:t/>
            </a:r>
            <a:endParaRPr sz="143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6" name="Google Shape;116;p17"/>
          <p:cNvPicPr preferRelativeResize="0"/>
          <p:nvPr/>
        </p:nvPicPr>
        <p:blipFill rotWithShape="1">
          <a:blip r:embed="rId3">
            <a:alphaModFix/>
          </a:blip>
          <a:srcRect b="34320" l="14602" r="14750" t="45034"/>
          <a:stretch/>
        </p:blipFill>
        <p:spPr>
          <a:xfrm>
            <a:off x="995525" y="1437025"/>
            <a:ext cx="6603576" cy="1254202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 txBox="1"/>
          <p:nvPr/>
        </p:nvSpPr>
        <p:spPr>
          <a:xfrm>
            <a:off x="2478150" y="2571750"/>
            <a:ext cx="4187700" cy="4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85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Privacy is protected by identifying sensitive attributes, anonymizing data, and mitigating risks of exposure.</a:t>
            </a:r>
            <a:endParaRPr sz="885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idx="4294967295" type="title"/>
          </p:nvPr>
        </p:nvSpPr>
        <p:spPr>
          <a:xfrm>
            <a:off x="535775" y="532950"/>
            <a:ext cx="74178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Regulatory Challenges</a:t>
            </a:r>
            <a:endParaRPr sz="2400"/>
          </a:p>
        </p:txBody>
      </p:sp>
      <p:sp>
        <p:nvSpPr>
          <p:cNvPr id="123" name="Google Shape;123;p18"/>
          <p:cNvSpPr txBox="1"/>
          <p:nvPr>
            <p:ph idx="4294967295" type="title"/>
          </p:nvPr>
        </p:nvSpPr>
        <p:spPr>
          <a:xfrm>
            <a:off x="1022025" y="3092875"/>
            <a:ext cx="71904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Lato"/>
                <a:ea typeface="Lato"/>
                <a:cs typeface="Lato"/>
                <a:sym typeface="Lato"/>
              </a:rPr>
              <a:t>1.Institutional Approval: Validates dataset ethics through review boards.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Lato"/>
                <a:ea typeface="Lato"/>
                <a:cs typeface="Lato"/>
                <a:sym typeface="Lato"/>
              </a:rPr>
              <a:t>2.Participant Consent: Ensures explicit agreement from individuals whose data is included.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latin typeface="Lato"/>
                <a:ea typeface="Lato"/>
                <a:cs typeface="Lato"/>
                <a:sym typeface="Lato"/>
              </a:rPr>
              <a:t>3.Data Expungement: Allows participants to remove or correct their data upon request.</a:t>
            </a:r>
            <a:endParaRPr sz="14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4" name="Google Shape;124;p18"/>
          <p:cNvPicPr preferRelativeResize="0"/>
          <p:nvPr/>
        </p:nvPicPr>
        <p:blipFill rotWithShape="1">
          <a:blip r:embed="rId3">
            <a:alphaModFix/>
          </a:blip>
          <a:srcRect b="29290" l="14203" r="13698" t="50000"/>
          <a:stretch/>
        </p:blipFill>
        <p:spPr>
          <a:xfrm>
            <a:off x="1778625" y="1393850"/>
            <a:ext cx="5933276" cy="106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8"/>
          <p:cNvSpPr txBox="1"/>
          <p:nvPr/>
        </p:nvSpPr>
        <p:spPr>
          <a:xfrm>
            <a:off x="1380450" y="2548525"/>
            <a:ext cx="62718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889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Regulatory compliance ensures datasets align with ethical and legal standards like GDPR and HIPAA.</a:t>
            </a:r>
            <a:endParaRPr sz="889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idx="4294967295" type="title"/>
          </p:nvPr>
        </p:nvSpPr>
        <p:spPr>
          <a:xfrm>
            <a:off x="562925" y="159900"/>
            <a:ext cx="74178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Fairness vs. Privacy: A Paradox</a:t>
            </a:r>
            <a:endParaRPr sz="2400"/>
          </a:p>
        </p:txBody>
      </p:sp>
      <p:sp>
        <p:nvSpPr>
          <p:cNvPr id="131" name="Google Shape;131;p19"/>
          <p:cNvSpPr txBox="1"/>
          <p:nvPr>
            <p:ph idx="4294967295" type="title"/>
          </p:nvPr>
        </p:nvSpPr>
        <p:spPr>
          <a:xfrm>
            <a:off x="535775" y="1480150"/>
            <a:ext cx="72057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Trade-offs: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Including sensitive attributes (e.g., race, gender) improves fairness metrics.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           However, these attributes increase the risk of privacy violations.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Example: UTKFace dataset prioritizes fairness but raises privacy concerns. 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idx="4294967295" type="title"/>
          </p:nvPr>
        </p:nvSpPr>
        <p:spPr>
          <a:xfrm>
            <a:off x="529125" y="142900"/>
            <a:ext cx="74178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Evaluating Dataset Responsibility</a:t>
            </a:r>
            <a:endParaRPr sz="2400"/>
          </a:p>
        </p:txBody>
      </p:sp>
      <p:sp>
        <p:nvSpPr>
          <p:cNvPr id="137" name="Google Shape;137;p20"/>
          <p:cNvSpPr txBox="1"/>
          <p:nvPr>
            <p:ph idx="4294967295" type="title"/>
          </p:nvPr>
        </p:nvSpPr>
        <p:spPr>
          <a:xfrm>
            <a:off x="794850" y="3570475"/>
            <a:ext cx="7554300" cy="28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Combined fairness, privacy, and compliance metrics create a responsibility score.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Key Observations: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Most datasets show low compliance.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Non-web-collected datasets, such as curated healthcare datasets, perform better overall in responsibility metrics.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600"/>
              </a:spcAft>
              <a:buNone/>
            </a:pPr>
            <a:r>
              <a:rPr lang="en" sz="1400">
                <a:latin typeface="Lato"/>
                <a:ea typeface="Lato"/>
                <a:cs typeface="Lato"/>
                <a:sym typeface="Lato"/>
              </a:rPr>
              <a:t> </a:t>
            </a:r>
            <a:endParaRPr sz="14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8" name="Google Shape;138;p20"/>
          <p:cNvPicPr preferRelativeResize="0"/>
          <p:nvPr/>
        </p:nvPicPr>
        <p:blipFill rotWithShape="1">
          <a:blip r:embed="rId3">
            <a:alphaModFix/>
          </a:blip>
          <a:srcRect b="0" l="27430" r="28053" t="54327"/>
          <a:stretch/>
        </p:blipFill>
        <p:spPr>
          <a:xfrm>
            <a:off x="1645900" y="796525"/>
            <a:ext cx="5322701" cy="2195949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0"/>
          <p:cNvSpPr txBox="1"/>
          <p:nvPr/>
        </p:nvSpPr>
        <p:spPr>
          <a:xfrm>
            <a:off x="1944400" y="3082425"/>
            <a:ext cx="4824900" cy="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This figure illustrates how privacy scores vary across datasets depending on the assigned weights for sensitive attributes.</a:t>
            </a:r>
            <a:endParaRPr sz="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1"/>
          <p:cNvPicPr preferRelativeResize="0"/>
          <p:nvPr/>
        </p:nvPicPr>
        <p:blipFill rotWithShape="1">
          <a:blip r:embed="rId3">
            <a:alphaModFix/>
          </a:blip>
          <a:srcRect b="47644" l="14606" r="14421" t="21118"/>
          <a:stretch/>
        </p:blipFill>
        <p:spPr>
          <a:xfrm>
            <a:off x="1460950" y="901125"/>
            <a:ext cx="5535073" cy="2050624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1"/>
          <p:cNvSpPr txBox="1"/>
          <p:nvPr/>
        </p:nvSpPr>
        <p:spPr>
          <a:xfrm>
            <a:off x="1201050" y="162875"/>
            <a:ext cx="5876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Distribution of Dataset Metrics</a:t>
            </a:r>
            <a:endParaRPr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21"/>
          <p:cNvSpPr txBox="1"/>
          <p:nvPr/>
        </p:nvSpPr>
        <p:spPr>
          <a:xfrm>
            <a:off x="658200" y="3365675"/>
            <a:ext cx="73422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Metric Distributions: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Fairness scores are generally below 3, reflecting gaps in demographic representation.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Privacy scores are more varied, with some datasets achieving high levels of protection.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Regulatory compliance remains low across most datasets, with many scoring under 1.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" name="Google Shape;147;p21"/>
          <p:cNvSpPr txBox="1"/>
          <p:nvPr/>
        </p:nvSpPr>
        <p:spPr>
          <a:xfrm>
            <a:off x="1241775" y="2829625"/>
            <a:ext cx="60936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Histograms display the distribution of fairness, privacy, and compliance scores, emphasizing the challenges in achieving responsible datasets.</a:t>
            </a:r>
            <a:endParaRPr sz="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